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08" r:id="rId2"/>
    <p:sldId id="316" r:id="rId3"/>
    <p:sldId id="317" r:id="rId4"/>
    <p:sldId id="318" r:id="rId5"/>
    <p:sldId id="274" r:id="rId6"/>
    <p:sldId id="314" r:id="rId7"/>
    <p:sldId id="311" r:id="rId8"/>
    <p:sldId id="279" r:id="rId9"/>
    <p:sldId id="280" r:id="rId10"/>
    <p:sldId id="294" r:id="rId11"/>
    <p:sldId id="319" r:id="rId12"/>
    <p:sldId id="298" r:id="rId13"/>
  </p:sldIdLst>
  <p:sldSz cx="9144000" cy="6858000" type="screen4x3"/>
  <p:notesSz cx="6648450" cy="9774238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990000"/>
    <a:srgbClr val="FF3300"/>
    <a:srgbClr val="0099FF"/>
    <a:srgbClr val="99FF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2787" autoAdjust="0"/>
    <p:restoredTop sz="90955" autoAdjust="0"/>
  </p:normalViewPr>
  <p:slideViewPr>
    <p:cSldViewPr>
      <p:cViewPr varScale="1">
        <p:scale>
          <a:sx n="67" d="100"/>
          <a:sy n="67" d="100"/>
        </p:scale>
        <p:origin x="-112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910" y="-102"/>
      </p:cViewPr>
      <p:guideLst>
        <p:guide orient="horz" pos="3078"/>
        <p:guide pos="209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1313" cy="488318"/>
          </a:xfrm>
          <a:prstGeom prst="rect">
            <a:avLst/>
          </a:prstGeom>
        </p:spPr>
        <p:txBody>
          <a:bodyPr vert="horz" lIns="90846" tIns="45423" rIns="90846" bIns="45423" rtlCol="0"/>
          <a:lstStyle>
            <a:lvl1pPr algn="l">
              <a:defRPr sz="12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765551" y="1"/>
            <a:ext cx="2881313" cy="488318"/>
          </a:xfrm>
          <a:prstGeom prst="rect">
            <a:avLst/>
          </a:prstGeom>
        </p:spPr>
        <p:txBody>
          <a:bodyPr vert="horz" lIns="90846" tIns="45423" rIns="90846" bIns="45423" rtlCol="0"/>
          <a:lstStyle>
            <a:lvl1pPr algn="r">
              <a:defRPr sz="12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fld id="{742A9C77-16F3-4668-8826-2288BBB78254}" type="datetimeFigureOut">
              <a:rPr lang="it-IT"/>
              <a:pPr>
                <a:defRPr/>
              </a:pPr>
              <a:t>22/04/2013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1" y="9284345"/>
            <a:ext cx="2881313" cy="488318"/>
          </a:xfrm>
          <a:prstGeom prst="rect">
            <a:avLst/>
          </a:prstGeom>
        </p:spPr>
        <p:txBody>
          <a:bodyPr vert="horz" lIns="90846" tIns="45423" rIns="90846" bIns="45423" rtlCol="0" anchor="b"/>
          <a:lstStyle>
            <a:lvl1pPr algn="l">
              <a:defRPr sz="12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765551" y="9284345"/>
            <a:ext cx="2881313" cy="488318"/>
          </a:xfrm>
          <a:prstGeom prst="rect">
            <a:avLst/>
          </a:prstGeom>
        </p:spPr>
        <p:txBody>
          <a:bodyPr vert="horz" lIns="90846" tIns="45423" rIns="90846" bIns="45423" rtlCol="0" anchor="b"/>
          <a:lstStyle>
            <a:lvl1pPr algn="r">
              <a:defRPr sz="12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fld id="{FA3B75B2-F921-4F83-9207-3F32FB15B60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7845819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881313" cy="488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846" tIns="45423" rIns="90846" bIns="45423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7138" y="1"/>
            <a:ext cx="2881312" cy="488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846" tIns="45423" rIns="90846" bIns="45423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79475" y="731838"/>
            <a:ext cx="4889500" cy="36671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7414" y="4642173"/>
            <a:ext cx="4873625" cy="439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846" tIns="45423" rIns="90846" bIns="454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285920"/>
            <a:ext cx="2881313" cy="488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846" tIns="45423" rIns="90846" bIns="45423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7138" y="9285920"/>
            <a:ext cx="2881312" cy="488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846" tIns="45423" rIns="90846" bIns="45423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fld id="{82DEA1E3-0A7E-4E22-9BBB-4DADDB3792F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="" xmlns:p14="http://schemas.microsoft.com/office/powerpoint/2010/main" val="1435338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C08A44-D79A-41EA-811F-7348AB77DBE3}" type="slidenum">
              <a:rPr lang="it-IT" smtClean="0">
                <a:ea typeface="ＭＳ Ｐゴシック" pitchFamily="34" charset="-128"/>
              </a:rPr>
              <a:pPr/>
              <a:t>1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2C97BD-4961-49B4-BB0C-31F0B146CA0F}" type="slidenum">
              <a:rPr lang="it-IT" smtClean="0">
                <a:ea typeface="ＭＳ Ｐゴシック" pitchFamily="34" charset="-128"/>
              </a:rPr>
              <a:pPr/>
              <a:t>2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152FE5-5026-4565-A660-91E2AAE4FEB3}" type="slidenum">
              <a:rPr lang="it-IT" smtClean="0">
                <a:ea typeface="ＭＳ Ｐゴシック" pitchFamily="34" charset="-128"/>
              </a:rPr>
              <a:pPr/>
              <a:t>3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7327D6-A20A-45F7-A5D3-042FF1A2D27E}" type="slidenum">
              <a:rPr lang="it-IT" smtClean="0">
                <a:ea typeface="ＭＳ Ｐゴシック" pitchFamily="34" charset="-128"/>
              </a:rPr>
              <a:pPr/>
              <a:t>4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B7A156-CF80-4128-8F42-4C42DA6C77A2}" type="slidenum">
              <a:rPr lang="it-IT" smtClean="0">
                <a:ea typeface="ＭＳ Ｐゴシック" pitchFamily="34" charset="-128"/>
              </a:rPr>
              <a:pPr/>
              <a:t>5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B7A156-CF80-4128-8F42-4C42DA6C77A2}" type="slidenum">
              <a:rPr lang="it-IT" smtClean="0">
                <a:ea typeface="ＭＳ Ｐゴシック" pitchFamily="34" charset="-128"/>
              </a:rPr>
              <a:pPr/>
              <a:t>6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B7A156-CF80-4128-8F42-4C42DA6C77A2}" type="slidenum">
              <a:rPr lang="it-IT" smtClean="0">
                <a:ea typeface="ＭＳ Ｐゴシック" pitchFamily="34" charset="-128"/>
              </a:rPr>
              <a:pPr/>
              <a:t>7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963590-A59D-4413-A8D7-2B27E28CD488}" type="slidenum">
              <a:rPr lang="it-IT" smtClean="0">
                <a:ea typeface="ＭＳ Ｐゴシック" pitchFamily="34" charset="-128"/>
              </a:rPr>
              <a:pPr/>
              <a:t>8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F0AB19-ADB8-4EBB-B4D8-98899860079C}" type="slidenum">
              <a:rPr lang="it-IT" smtClean="0">
                <a:ea typeface="ＭＳ Ｐゴシック" pitchFamily="34" charset="-128"/>
              </a:rPr>
              <a:pPr/>
              <a:t>9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ACDE567-02E7-4773-BCBC-1FB3BDAF79EF}" type="slidenum">
              <a:rPr lang="it-IT" smtClean="0">
                <a:ea typeface="ＭＳ Ｐゴシック" pitchFamily="34" charset="-128"/>
              </a:rPr>
              <a:pPr/>
              <a:t>10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ACDE567-02E7-4773-BCBC-1FB3BDAF79EF}" type="slidenum">
              <a:rPr lang="it-IT" smtClean="0">
                <a:ea typeface="ＭＳ Ｐゴシック" pitchFamily="34" charset="-128"/>
              </a:rPr>
              <a:pPr/>
              <a:t>11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0419C0-BF2E-49DA-AAEC-93340A92F526}" type="slidenum">
              <a:rPr lang="it-IT" smtClean="0">
                <a:ea typeface="ＭＳ Ｐゴシック" pitchFamily="34" charset="-128"/>
              </a:rPr>
              <a:pPr/>
              <a:t>12</a:t>
            </a:fld>
            <a:endParaRPr lang="it-IT" smtClean="0">
              <a:ea typeface="ＭＳ Ｐゴシック" pitchFamily="34" charset="-128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515FE-B8E6-4A09-AF57-03B8228BC4C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842FE-C480-487F-A407-C4A954ADF72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2A57C-248A-48A8-A567-E7D4C9EDD98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A22447-7406-493A-B248-FD8AF56B99F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FDCA7-EE5B-457F-856C-E9018C692CE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B1FE0-C5FB-4ED2-ADCE-454291903CB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F54BD-5F6C-4C2C-AF4C-05CD38541C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50691-BEBE-4C70-904F-8A5B188A95E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F7927-BC8A-4F83-B6F6-50B6D2B00FD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5E072-9F6C-487B-A93E-D1185099C04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08E18-3994-48D0-91C8-51FD62EF10F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16" charset="-128"/>
              </a:defRPr>
            </a:lvl1pPr>
          </a:lstStyle>
          <a:p>
            <a:pPr>
              <a:defRPr/>
            </a:pPr>
            <a:fld id="{2A50ED2E-4B4F-423C-BB57-CD7D800E3C7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3.jpe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mirkoseghetti.TEKSERVICE\Documents\My%20Recordings\Video.wmv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13.jpe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diseg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701675" y="274638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Lato Server  -  OMNIS Web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4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38238" y="1333500"/>
            <a:ext cx="6915150" cy="450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AutoShape 10" descr="data:image/jpeg;base64,/9j/4AAQSkZJRgABAQAAAQABAAD/2wCEAAkGBhQSERUSEhQUDxQVFRQWEBUVFRUUEBkVFBYVFBYUFBcXHCceGBslGhQUHy8gIygpLCwsFR4xNTMqNSYtLCkBCQoKDgwOGQ8PGjElHx40MCwpLDEvMDUwKiwxLiw2LywqLCwuNSw0LjIpKiovLCwsNDItLCw1KSwpKiwsLCwpLP/AABEIAIAAeAMBIgACEQEDEQH/xAAbAAACAgMBAAAAAAAAAAAAAAAABQQGAgMHAf/EADoQAAEDAgMFBgMGBQUAAAAAAAEAAgMEEQUSIQYTMUFRImFxgZGhBzJSFCNCscHRFXKCkqIzYoPC8P/EABoBAAIDAQEAAAAAAAAAAAAAAAAEAgMFAQb/xAAuEQABBAEBBgMIAwAAAAAAAAABAAIDEQQhBRITMUFRFDLRInGBkbHB4fBCYaH/2gAMAwEAAhEDEQA/AO4oQhCEIQhCEIQhCEIQvLoQvUIQhCEIQhCEIQhCEIQhCEIQhCELwpRj2O7gZW6yOGnQD6j+gQhMqmsZGLvcGDvP5dVhQ4iyZpdGcwBseWvmuT4/tOGPs4maZ3K/AHhfp3AK0fD6lqQ98kzHRRuYMoIy3OYEdk68M2p6rloTvHNpNy4xtbmfYG5+UX7uJ9kmp9rJm3zZZLm+txblYW5J/i2zrJiX3LH9eINuFx+yrzNgpHTiR0u7DGvaGtbma/PlNzqCMpZ0/EvO5TNoGc7h01quXx/v3rax34Yi9oa6Xf2/CYwbaj8cZHe11/YgfmnNDjcU2jHdr6To70PHyVbqdkZW/KWyf4u9D+6quMOnje2KGJzpnk5W5TmGW2tvManQKuLNz4pAyVl33+xGn1U342JIwujNV+8iuuoUCgkMcMLJnjeFjGuzOF3PDRm15m91PXpgsJCEIXUIQhCEIQhCEKNiMBfFIxuhcxwb0uQQPdcurMYZGPvCc/As4uBGlj016rrJKoFRQ0clU6olikeXFt2Oc0QgjQuIbqetjol58mKCuI6r5K2OF8l7gulA+GtFFLVz1G4ANmlsjszyHkm9ieyHWtwXTlUKr4h0sP3UEck2SwAjYI4R3B78rfS6U1HxDqHfLHHCPEyO/uOUex8UPyYoxqVJsEjzoF0ZC5JU7SVL/mmeO5pyD/Gyhur5TxkkP/I8/qlDtFvQJgYLupXZ1jlF78+F+fguPRYxO35ZpR/W4/mU1oduamM9otmHR4sf7mqTc9h5hcdhPHIqZtfjTX1W41+7FuHZzOAcf0HkteF49URzwRMvJHJKGSAgvyNIJzDmBoRfgLhYVtZSVLXvEZhqnOa/MbuDi0i7Q4aWLQeQUrZoH7VHb/dfwym6dZI2QW0pR7HMNOV/QhCsUEIQhCFHra9kLC+RwY0cz16AcyqnX/EHlDH4OkP/AFb+6PiCDeEXNrSacrjLr6FVDKsXMzJGSGNulLWxcVjmB7tbTGr2oqZOMpaOjLMHqNfdasKrcwyPPbbfU8xyPioWVeZNbjQrEyS6ZvtGytSJjWHQUlO12z9RczUz5HNOr42uOZp5lg5ju4qbStcYo3OaW5mNNnXDuAvcH/2qdwV4t2yL+Bv5qDtDXD7O90bhnYC9uYEtNuIPiLquLMkeGQuHI1fr6qLscMLni/d6KNlXmVKdksSdPG7Oczw/2cLgacuIVoOEO6j3Wn4eXeLQLrml+PHuhxNWlmVZbk9D6FMm4R1d6D91vmnZCy73hjerjr4Dr4BNQ4D3Xv6JaXMY3yapXS9k3OmlhcJVtLtZNTSM3L927I5122JJccjb35ABx8bLXtvtM6GWOOLK7sF776jtGzfZrj5qJhtOauPeVLGWOkWVpa+3N2a/DoPFN2cVlO8vfr8ktQyHW3zduis+yXxmqHvEVRCKj6pIuw8D6nNPZPkW+a6dhu0kE+kcgzfQ7sv9Dx8lyGjoGRNyxtDR7nvJ5lb7JZ20jveyNFeMAbup1Xa0Kp7CYxJK18chL93lLXHV1nXGUnnw4oWrFKJWB46rOkjMbi09Fjt63/QPfIPUNP6KsOiBXTK/D2TMySDMOI6g9QeRVQxPZWSLtR3lZ/mPEc/JYO1MSUv4rBYWzs7JjDOE40VW3wELDKp4WmakDuByn29FhibutYx9ktqqZ7rZHiPrdme/hqLKHUYVK9rmOmFnAtNoWg2Oht2lPnpiOI8+IWEQsQrGzgcgPkFF0RPM/wClRsJwdlKy0eruLnm2YkcNOQHRSJMeePxerdfyW+eI6lRC0960YNoyR71i7SM2Cx9UapRKnGqh2jS/+llveyUPwieV4c8tZqDeR2d2hv8AKCfzCsBY7v8AdaJRl1doO9Wu2pK7kAFWNnxDmSltbsxvqp0kjxu7Ms1vzmwsQb/KL+PFP2Bos0WFhYAdB0SuTEQCbDN7BQ5a1xN75fDRVSSSz1vnkrGMihvcCez1LGfM4Du5+iWVeO2ByN83cPQJaStlNhctQckEb5ndGi9v5jwHmpxwix1UXyml0D4KzOkbVyPOYl8bR0Aa1xsByHaQrD8ONkn0FK5kpBlkfvJA3VrdA0MB52A1PUoXpWDdaAFgONklWxeWXqFJRSrFNno5tbZH/UOf8w5/mqliODyQntC7eThq3z6ea6EsXMBFiLg8QeCzMvZsWRqNHd/UJ/Hz5IdDqO3ouasWz7M08vTRWbEdl2HtRHdn6T8nlzCTS4bIzi2/eNR7LyWXhT47tRp3H79Vtx5Ucotp+CXPom960SQAdVPew9D6FRZWk8AT5FJte+6tMsopLiE5HA2Vdldcm+vjxVrnwWaU2ZGfF1mj1KaYP8Lw45qib+iL9Xn9B5r0GHBI8aBI5UzGHUrngFzYak8AOJ8ArHhHw9q57Es3DD+KXsnyb83sF1jCdnKemH3MTWH6rXkPi46pmtqPBA85WS/MP8QqVhHwspo7GYuqXdD2Iv7Rr6kq301IyNobG1sbRwa0BrfQLchPMjazyhJukc/zFCEIVighCFrfJZcJpdAtZkqLUVoao9VW9EoqHlyQnyt3Rqbhx97Vy3VeLHkoD6txXjo1rcvPT8aUrUa2Ng0WL5T1UeWZ3VbnFanNS7caRXNkaEvmxB7eZW2i2oc06lZTUN1BkworWx99nVLThjlcaDacO4lO4MRa7muZspHN4JjSVb2rVZOeqznwjouiteCslVKLGzzTumxIFNNeClnMITBCxY+6FYoLx7lEluVMc1YbtVPbvKxrqS11MtbqRNt0vN0qPDhW8YpI6hWBw9PdyvNwu+HCOMUj/hyBhqe7hG5XeAEcYpKMO7li7DB0T3crzcrnhwjjFV44UOi8OEdysO4RuFMRKPEVd/hdltjpSE+3C8+zqQjpRL7WmhJtqvVIjjshXKpf/9k="/>
          <p:cNvSpPr>
            <a:spLocks noChangeAspect="1" noChangeArrowheads="1"/>
          </p:cNvSpPr>
          <p:nvPr/>
        </p:nvSpPr>
        <p:spPr bwMode="auto">
          <a:xfrm>
            <a:off x="176213" y="-1825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pic>
        <p:nvPicPr>
          <p:cNvPr id="10248" name="Picture 14" descr="http://www.artimisairlinesoftware.com/images/icon_integrate_plu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775" y="1844675"/>
            <a:ext cx="9144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tangolo 3"/>
          <p:cNvSpPr/>
          <p:nvPr/>
        </p:nvSpPr>
        <p:spPr>
          <a:xfrm>
            <a:off x="2138415" y="1383159"/>
            <a:ext cx="218123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it-IT" b="1" dirty="0">
                <a:ln w="11430"/>
                <a:solidFill>
                  <a:srgbClr val="FF99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Web Services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0" descr="diseg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Il </a:t>
            </a:r>
            <a:r>
              <a:rPr lang="it-IT" sz="2800" kern="0" dirty="0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framework</a:t>
            </a: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</a:t>
            </a: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 sviluppo 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3558" name="Rettangolo 9"/>
          <p:cNvSpPr>
            <a:spLocks noChangeArrowheads="1"/>
          </p:cNvSpPr>
          <p:nvPr/>
        </p:nvSpPr>
        <p:spPr bwMode="auto">
          <a:xfrm>
            <a:off x="611188" y="1317625"/>
            <a:ext cx="8064500" cy="477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dirty="0"/>
              <a:t>Tutta la gestione lato client è gestita automaticamente dal </a:t>
            </a:r>
            <a:r>
              <a:rPr lang="it-IT" dirty="0" err="1"/>
              <a:t>framework</a:t>
            </a:r>
            <a:r>
              <a:rPr lang="it-IT" dirty="0"/>
              <a:t> (gestione liste, visualizzazioni, ricerche)</a:t>
            </a:r>
          </a:p>
          <a:p>
            <a:pPr marL="342900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dirty="0"/>
              <a:t>Massima libertà di definire l’aspetto grafico</a:t>
            </a:r>
          </a:p>
          <a:p>
            <a:pPr marL="342900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dirty="0"/>
              <a:t>Caratteristiche del </a:t>
            </a:r>
            <a:r>
              <a:rPr lang="it-IT" dirty="0" err="1"/>
              <a:t>framework</a:t>
            </a:r>
            <a:endParaRPr lang="it-IT" dirty="0"/>
          </a:p>
          <a:p>
            <a:pPr marL="800100" lvl="1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sz="2000" dirty="0"/>
              <a:t>Crea applicazioni java (.</a:t>
            </a:r>
            <a:r>
              <a:rPr lang="it-IT" sz="2000" dirty="0" err="1"/>
              <a:t>htm</a:t>
            </a:r>
            <a:r>
              <a:rPr lang="it-IT" sz="2000" dirty="0"/>
              <a:t>) o C# (.</a:t>
            </a:r>
            <a:r>
              <a:rPr lang="it-IT" sz="2000" dirty="0" err="1"/>
              <a:t>aspx</a:t>
            </a:r>
            <a:r>
              <a:rPr lang="it-IT" sz="2000" dirty="0"/>
              <a:t>) in modo nativo</a:t>
            </a:r>
          </a:p>
          <a:p>
            <a:pPr marL="800100" lvl="1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sz="2000" dirty="0"/>
              <a:t>Framework full-</a:t>
            </a:r>
            <a:r>
              <a:rPr lang="it-IT" sz="2000" dirty="0" err="1"/>
              <a:t>ajax</a:t>
            </a:r>
            <a:r>
              <a:rPr lang="it-IT" sz="2000" dirty="0"/>
              <a:t> e RIA</a:t>
            </a:r>
          </a:p>
          <a:p>
            <a:pPr marL="800100" lvl="1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sz="2000" dirty="0"/>
              <a:t>Multi-browser (tecnologia RD3 </a:t>
            </a:r>
            <a:r>
              <a:rPr lang="it-IT" sz="2000" i="1" dirty="0" err="1"/>
              <a:t>Near</a:t>
            </a:r>
            <a:r>
              <a:rPr lang="it-IT" sz="2000" i="1" dirty="0"/>
              <a:t> Pixel </a:t>
            </a:r>
            <a:r>
              <a:rPr lang="it-IT" sz="2000" i="1" dirty="0" err="1"/>
              <a:t>Equivalent</a:t>
            </a:r>
            <a:r>
              <a:rPr lang="it-IT" sz="2000" dirty="0"/>
              <a:t>)</a:t>
            </a:r>
          </a:p>
          <a:p>
            <a:pPr marL="800100" lvl="1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sz="2000" dirty="0"/>
              <a:t>Traduzione automatica</a:t>
            </a:r>
          </a:p>
          <a:p>
            <a:pPr marL="800100" lvl="1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endParaRPr lang="it-IT" dirty="0"/>
          </a:p>
          <a:p>
            <a:pPr marL="342900" indent="-342900" algn="just">
              <a:spcAft>
                <a:spcPts val="1200"/>
              </a:spcAft>
              <a:buSzPct val="91000"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0" descr="diseg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Il </a:t>
            </a:r>
            <a:r>
              <a:rPr lang="it-IT" sz="2800" kern="0" dirty="0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framework</a:t>
            </a: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</a:t>
            </a: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 sviluppo 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4583" name="Picture 3" descr="C:\Users\mirkoseghetti.TEKSERVICE\AppData\Local\Microsoft\Windows\Temporary Internet Files\Content.Outlook\4DR72GRU\Schema (2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84300" y="1052513"/>
            <a:ext cx="6500813" cy="485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0" descr="diseg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Il </a:t>
            </a: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mobile … off-line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6630" name="Picture 9" descr="C:\Users\mirkoseghetti.TEKSERVICE\AppData\Local\Microsoft\Windows\Temporary Internet Files\Content.Outlook\4DR72GRU\schema-mobile (2).png"/>
          <p:cNvPicPr>
            <a:picLocks noChangeAspect="1" noChangeArrowheads="1"/>
          </p:cNvPicPr>
          <p:nvPr/>
        </p:nvPicPr>
        <p:blipFill>
          <a:blip r:embed="rId5" cstate="print"/>
          <a:srcRect t="7578"/>
          <a:stretch>
            <a:fillRect/>
          </a:stretch>
        </p:blipFill>
        <p:spPr bwMode="auto">
          <a:xfrm>
            <a:off x="481013" y="1052513"/>
            <a:ext cx="8181975" cy="517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diseg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OMNIS Web </a:t>
            </a: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Server – perché?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366" name="Rettangolo 9"/>
          <p:cNvSpPr>
            <a:spLocks noChangeArrowheads="1"/>
          </p:cNvSpPr>
          <p:nvPr/>
        </p:nvSpPr>
        <p:spPr bwMode="auto">
          <a:xfrm>
            <a:off x="539750" y="1576388"/>
            <a:ext cx="8353425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1200"/>
              </a:spcAft>
              <a:buSzPct val="91000"/>
              <a:buFont typeface="Arial" charset="0"/>
              <a:buChar char="•"/>
            </a:pPr>
            <a:r>
              <a:rPr lang="it-IT" dirty="0" smtClean="0"/>
              <a:t>Sfruttare tutta la logica di business di Target Cross e del CRM (es. sconti, stampe, ..)</a:t>
            </a:r>
            <a:endParaRPr lang="it-IT" dirty="0"/>
          </a:p>
          <a:p>
            <a:pPr marL="342900" indent="-342900" algn="just">
              <a:lnSpc>
                <a:spcPct val="150000"/>
              </a:lnSpc>
              <a:spcAft>
                <a:spcPts val="1200"/>
              </a:spcAft>
              <a:buSzPct val="91000"/>
              <a:buFont typeface="Arial" charset="0"/>
              <a:buChar char="•"/>
            </a:pPr>
            <a:r>
              <a:rPr lang="it-IT" dirty="0" smtClean="0"/>
              <a:t>Costruire applicazioni web “senza intelligenza”</a:t>
            </a:r>
          </a:p>
          <a:p>
            <a:pPr marL="342900" indent="-342900" algn="just">
              <a:lnSpc>
                <a:spcPct val="150000"/>
              </a:lnSpc>
              <a:spcAft>
                <a:spcPts val="1200"/>
              </a:spcAft>
              <a:buSzPct val="91000"/>
              <a:buFont typeface="Arial" charset="0"/>
              <a:buChar char="•"/>
            </a:pPr>
            <a:r>
              <a:rPr lang="it-IT" dirty="0" smtClean="0"/>
              <a:t>Permettere ai programmatori di personalizzare in ambiente </a:t>
            </a:r>
            <a:r>
              <a:rPr lang="it-IT" dirty="0" err="1" smtClean="0"/>
              <a:t>Omnis</a:t>
            </a:r>
            <a:r>
              <a:rPr lang="it-IT" dirty="0" smtClean="0"/>
              <a:t> Studio</a:t>
            </a:r>
            <a:endParaRPr lang="it-IT" dirty="0"/>
          </a:p>
          <a:p>
            <a:pPr marL="342900" indent="-342900" algn="just">
              <a:lnSpc>
                <a:spcPct val="150000"/>
              </a:lnSpc>
              <a:spcAft>
                <a:spcPts val="1200"/>
              </a:spcAft>
              <a:buSzPct val="91000"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diseg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Connet </a:t>
            </a: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– la </a:t>
            </a: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struttura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366" name="Rettangolo 9"/>
          <p:cNvSpPr>
            <a:spLocks noChangeArrowheads="1"/>
          </p:cNvSpPr>
          <p:nvPr/>
        </p:nvSpPr>
        <p:spPr bwMode="auto">
          <a:xfrm>
            <a:off x="611560" y="1139840"/>
            <a:ext cx="806489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sz="2000" dirty="0"/>
              <a:t>I </a:t>
            </a:r>
            <a:r>
              <a:rPr lang="it-IT" sz="2000" dirty="0" err="1" smtClean="0"/>
              <a:t>w.s.</a:t>
            </a:r>
            <a:r>
              <a:rPr lang="it-IT" sz="2000" dirty="0" smtClean="0"/>
              <a:t> non </a:t>
            </a:r>
            <a:r>
              <a:rPr lang="it-IT" sz="2000" dirty="0" smtClean="0"/>
              <a:t>contengono </a:t>
            </a:r>
            <a:r>
              <a:rPr lang="it-IT" sz="2000" dirty="0" smtClean="0"/>
              <a:t>logica e sono indipendenti dai dati</a:t>
            </a:r>
          </a:p>
          <a:p>
            <a:pPr marL="342900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sz="2000" dirty="0" smtClean="0"/>
              <a:t>15 web service per tutto </a:t>
            </a:r>
            <a:r>
              <a:rPr lang="it-IT" sz="2000" dirty="0" smtClean="0"/>
              <a:t>Connet</a:t>
            </a:r>
            <a:endParaRPr lang="it-IT" sz="2000" dirty="0" smtClean="0"/>
          </a:p>
          <a:p>
            <a:pPr marL="342900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sz="2000" dirty="0" smtClean="0"/>
              <a:t>Introduzione delle </a:t>
            </a:r>
            <a:r>
              <a:rPr lang="it-IT" sz="2000" dirty="0" err="1" smtClean="0"/>
              <a:t>tables</a:t>
            </a:r>
            <a:r>
              <a:rPr lang="it-IT" sz="2000" dirty="0" smtClean="0"/>
              <a:t> web </a:t>
            </a:r>
          </a:p>
        </p:txBody>
      </p:sp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81250" y="2728430"/>
            <a:ext cx="119062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1288" y="4473093"/>
            <a:ext cx="13811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33475" y="4785830"/>
            <a:ext cx="119062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38" y="3225318"/>
            <a:ext cx="13811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" name="Freccia a destra con strisce 100"/>
          <p:cNvSpPr/>
          <p:nvPr/>
        </p:nvSpPr>
        <p:spPr bwMode="auto">
          <a:xfrm rot="3300000">
            <a:off x="2931478" y="3840707"/>
            <a:ext cx="792088" cy="576064"/>
          </a:xfrm>
          <a:prstGeom prst="stripedRightArrow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sp>
        <p:nvSpPr>
          <p:cNvPr id="102" name="Freccia a destra con strisce 101"/>
          <p:cNvSpPr/>
          <p:nvPr/>
        </p:nvSpPr>
        <p:spPr bwMode="auto">
          <a:xfrm rot="19500000">
            <a:off x="1641249" y="3244032"/>
            <a:ext cx="792088" cy="576064"/>
          </a:xfrm>
          <a:prstGeom prst="stripedRightArrow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sp>
        <p:nvSpPr>
          <p:cNvPr id="103" name="Freccia a destra con strisce 102"/>
          <p:cNvSpPr/>
          <p:nvPr/>
        </p:nvSpPr>
        <p:spPr bwMode="auto">
          <a:xfrm rot="14100000">
            <a:off x="1134428" y="4435055"/>
            <a:ext cx="761887" cy="576064"/>
          </a:xfrm>
          <a:prstGeom prst="stripedRightArrow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sp>
        <p:nvSpPr>
          <p:cNvPr id="104" name="Freccia a destra con strisce 103"/>
          <p:cNvSpPr/>
          <p:nvPr/>
        </p:nvSpPr>
        <p:spPr bwMode="auto">
          <a:xfrm rot="8700000">
            <a:off x="2289322" y="5116241"/>
            <a:ext cx="792088" cy="576064"/>
          </a:xfrm>
          <a:prstGeom prst="stripedRightArrow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sp>
        <p:nvSpPr>
          <p:cNvPr id="105" name="CasellaDiTesto 104"/>
          <p:cNvSpPr txBox="1">
            <a:spLocks noChangeArrowheads="1"/>
          </p:cNvSpPr>
          <p:nvPr/>
        </p:nvSpPr>
        <p:spPr bwMode="auto">
          <a:xfrm>
            <a:off x="2483768" y="3212976"/>
            <a:ext cx="8515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 dirty="0" err="1" smtClean="0"/>
              <a:t>Request</a:t>
            </a:r>
            <a:endParaRPr lang="it-IT" sz="1400" dirty="0"/>
          </a:p>
        </p:txBody>
      </p:sp>
      <p:sp>
        <p:nvSpPr>
          <p:cNvPr id="106" name="CasellaDiTesto 105"/>
          <p:cNvSpPr txBox="1">
            <a:spLocks noChangeArrowheads="1"/>
          </p:cNvSpPr>
          <p:nvPr/>
        </p:nvSpPr>
        <p:spPr bwMode="auto">
          <a:xfrm>
            <a:off x="2888454" y="4633391"/>
            <a:ext cx="117949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 dirty="0" err="1" smtClean="0"/>
              <a:t>Table</a:t>
            </a:r>
            <a:r>
              <a:rPr lang="it-IT" sz="1400" dirty="0" smtClean="0"/>
              <a:t> </a:t>
            </a:r>
            <a:r>
              <a:rPr lang="it-IT" sz="1400" dirty="0" err="1" smtClean="0"/>
              <a:t>Omnis</a:t>
            </a:r>
            <a:endParaRPr lang="it-IT" sz="1400" dirty="0"/>
          </a:p>
        </p:txBody>
      </p:sp>
      <p:sp>
        <p:nvSpPr>
          <p:cNvPr id="107" name="CasellaDiTesto 106"/>
          <p:cNvSpPr txBox="1">
            <a:spLocks noChangeArrowheads="1"/>
          </p:cNvSpPr>
          <p:nvPr/>
        </p:nvSpPr>
        <p:spPr bwMode="auto">
          <a:xfrm>
            <a:off x="1403648" y="5301208"/>
            <a:ext cx="97174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 dirty="0" err="1" smtClean="0"/>
              <a:t>Query</a:t>
            </a:r>
            <a:r>
              <a:rPr lang="it-IT" sz="1400" dirty="0" smtClean="0"/>
              <a:t> DB</a:t>
            </a:r>
            <a:endParaRPr lang="it-IT" sz="1400" dirty="0"/>
          </a:p>
        </p:txBody>
      </p:sp>
      <p:sp>
        <p:nvSpPr>
          <p:cNvPr id="108" name="CasellaDiTesto 107"/>
          <p:cNvSpPr txBox="1">
            <a:spLocks noChangeArrowheads="1"/>
          </p:cNvSpPr>
          <p:nvPr/>
        </p:nvSpPr>
        <p:spPr bwMode="auto">
          <a:xfrm>
            <a:off x="683568" y="3861048"/>
            <a:ext cx="116724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 dirty="0" smtClean="0"/>
              <a:t>Web service</a:t>
            </a:r>
            <a:endParaRPr lang="it-IT" sz="1400" dirty="0"/>
          </a:p>
        </p:txBody>
      </p:sp>
      <p:sp>
        <p:nvSpPr>
          <p:cNvPr id="110" name="Rettangolo 9"/>
          <p:cNvSpPr>
            <a:spLocks noChangeArrowheads="1"/>
          </p:cNvSpPr>
          <p:nvPr/>
        </p:nvSpPr>
        <p:spPr bwMode="auto">
          <a:xfrm>
            <a:off x="4320000" y="2708920"/>
            <a:ext cx="4608513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1200"/>
              </a:spcAft>
              <a:buSzPct val="91000"/>
            </a:pPr>
            <a:r>
              <a:rPr lang="it-IT" sz="2000" dirty="0" smtClean="0"/>
              <a:t>1 - Il client chiede al </a:t>
            </a:r>
            <a:r>
              <a:rPr lang="it-IT" sz="2000" dirty="0" err="1" smtClean="0"/>
              <a:t>w.s.</a:t>
            </a:r>
            <a:r>
              <a:rPr lang="it-IT" sz="2000" dirty="0" smtClean="0"/>
              <a:t> il dato</a:t>
            </a:r>
            <a:endParaRPr lang="it-IT" sz="2000" dirty="0"/>
          </a:p>
        </p:txBody>
      </p:sp>
      <p:sp>
        <p:nvSpPr>
          <p:cNvPr id="111" name="Rettangolo 9"/>
          <p:cNvSpPr>
            <a:spLocks noChangeArrowheads="1"/>
          </p:cNvSpPr>
          <p:nvPr/>
        </p:nvSpPr>
        <p:spPr bwMode="auto">
          <a:xfrm>
            <a:off x="4320000" y="3284984"/>
            <a:ext cx="4608512" cy="496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1200"/>
              </a:spcAft>
              <a:buSzPct val="91000"/>
            </a:pPr>
            <a:r>
              <a:rPr lang="it-IT" sz="2000" dirty="0" smtClean="0"/>
              <a:t>2 - Il </a:t>
            </a:r>
            <a:r>
              <a:rPr lang="it-IT" sz="2000" dirty="0" err="1" smtClean="0"/>
              <a:t>w.s.</a:t>
            </a:r>
            <a:r>
              <a:rPr lang="it-IT" sz="2000" dirty="0" smtClean="0"/>
              <a:t> </a:t>
            </a:r>
            <a:r>
              <a:rPr lang="it-IT" sz="2000" dirty="0" err="1" smtClean="0"/>
              <a:t>Omnis</a:t>
            </a:r>
            <a:r>
              <a:rPr lang="it-IT" sz="2000" dirty="0" smtClean="0"/>
              <a:t> interroga la </a:t>
            </a:r>
            <a:r>
              <a:rPr lang="it-IT" sz="2000" dirty="0" err="1" smtClean="0"/>
              <a:t>Table</a:t>
            </a:r>
            <a:endParaRPr lang="it-IT" sz="2000" dirty="0"/>
          </a:p>
        </p:txBody>
      </p:sp>
      <p:sp>
        <p:nvSpPr>
          <p:cNvPr id="112" name="Rettangolo 9"/>
          <p:cNvSpPr>
            <a:spLocks noChangeArrowheads="1"/>
          </p:cNvSpPr>
          <p:nvPr/>
        </p:nvSpPr>
        <p:spPr bwMode="auto">
          <a:xfrm>
            <a:off x="4320000" y="3933056"/>
            <a:ext cx="475252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1200"/>
              </a:spcAft>
              <a:buSzPct val="91000"/>
            </a:pPr>
            <a:r>
              <a:rPr lang="it-IT" sz="2000" dirty="0" smtClean="0"/>
              <a:t>3 - La </a:t>
            </a:r>
            <a:r>
              <a:rPr lang="it-IT" sz="2000" dirty="0" err="1" smtClean="0"/>
              <a:t>table</a:t>
            </a:r>
            <a:r>
              <a:rPr lang="it-IT" sz="2000" dirty="0" smtClean="0"/>
              <a:t> legge i dati</a:t>
            </a:r>
            <a:endParaRPr lang="it-IT" sz="2000" dirty="0"/>
          </a:p>
        </p:txBody>
      </p:sp>
      <p:sp>
        <p:nvSpPr>
          <p:cNvPr id="113" name="Rettangolo 9"/>
          <p:cNvSpPr>
            <a:spLocks noChangeArrowheads="1"/>
          </p:cNvSpPr>
          <p:nvPr/>
        </p:nvSpPr>
        <p:spPr bwMode="auto">
          <a:xfrm>
            <a:off x="4320000" y="4581128"/>
            <a:ext cx="4824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1200"/>
              </a:spcAft>
              <a:buSzPct val="91000"/>
            </a:pPr>
            <a:r>
              <a:rPr lang="it-IT" sz="2000" dirty="0" smtClean="0"/>
              <a:t>4 – I dati tornano al web service</a:t>
            </a:r>
            <a:endParaRPr lang="it-IT" sz="2000" dirty="0"/>
          </a:p>
        </p:txBody>
      </p:sp>
      <p:sp>
        <p:nvSpPr>
          <p:cNvPr id="114" name="Rettangolo 9"/>
          <p:cNvSpPr>
            <a:spLocks noChangeArrowheads="1"/>
          </p:cNvSpPr>
          <p:nvPr/>
        </p:nvSpPr>
        <p:spPr bwMode="auto">
          <a:xfrm>
            <a:off x="4320000" y="5229200"/>
            <a:ext cx="4824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1200"/>
              </a:spcAft>
              <a:buSzPct val="91000"/>
            </a:pPr>
            <a:r>
              <a:rPr lang="it-IT" sz="2000" dirty="0" smtClean="0"/>
              <a:t>5 - Il </a:t>
            </a:r>
            <a:r>
              <a:rPr lang="it-IT" sz="2000" dirty="0" err="1" smtClean="0"/>
              <a:t>w.s.</a:t>
            </a:r>
            <a:r>
              <a:rPr lang="it-IT" sz="2000" dirty="0" smtClean="0"/>
              <a:t> li impacchetta e li invia al client</a:t>
            </a:r>
            <a:endParaRPr lang="it-IT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 animBg="1"/>
      <p:bldP spid="104" grpId="0" animBg="1"/>
      <p:bldP spid="105" grpId="0"/>
      <p:bldP spid="106" grpId="0"/>
      <p:bldP spid="107" grpId="0"/>
      <p:bldP spid="108" grpId="0"/>
      <p:bldP spid="110" grpId="0"/>
      <p:bldP spid="111" grpId="0"/>
      <p:bldP spid="112" grpId="0"/>
      <p:bldP spid="113" grpId="0"/>
      <p:bldP spid="1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l="24625" t="12422" r="3983" b="6250"/>
          <a:stretch>
            <a:fillRect/>
          </a:stretch>
        </p:blipFill>
        <p:spPr bwMode="auto">
          <a:xfrm>
            <a:off x="1619672" y="3501008"/>
            <a:ext cx="7128792" cy="2935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10" descr="disegn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Connet </a:t>
            </a: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– l’approccio con il </a:t>
            </a:r>
            <a:r>
              <a:rPr lang="it-IT" sz="2800" kern="0" dirty="0" err="1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framework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366" name="Rettangolo 9"/>
          <p:cNvSpPr>
            <a:spLocks noChangeArrowheads="1"/>
          </p:cNvSpPr>
          <p:nvPr/>
        </p:nvSpPr>
        <p:spPr bwMode="auto">
          <a:xfrm>
            <a:off x="539750" y="1268760"/>
            <a:ext cx="8353425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Aft>
                <a:spcPts val="1200"/>
              </a:spcAft>
              <a:buSzPct val="91000"/>
              <a:buFont typeface="Arial" charset="0"/>
              <a:buChar char="•"/>
            </a:pPr>
            <a:r>
              <a:rPr lang="it-IT" dirty="0" smtClean="0"/>
              <a:t>Il </a:t>
            </a:r>
            <a:r>
              <a:rPr lang="it-IT" dirty="0" err="1" smtClean="0"/>
              <a:t>framework</a:t>
            </a:r>
            <a:r>
              <a:rPr lang="it-IT" dirty="0" smtClean="0"/>
              <a:t> gestisce automaticamente le visualizzazioni dei dati tramite un db gestito da </a:t>
            </a:r>
            <a:r>
              <a:rPr lang="it-IT" dirty="0" smtClean="0"/>
              <a:t>Connet</a:t>
            </a:r>
            <a:endParaRPr lang="it-IT" dirty="0" smtClean="0"/>
          </a:p>
          <a:p>
            <a:pPr marL="342900" indent="-342900" algn="just">
              <a:spcAft>
                <a:spcPts val="1200"/>
              </a:spcAft>
              <a:buSzPct val="91000"/>
              <a:buFont typeface="Arial" charset="0"/>
              <a:buChar char="•"/>
            </a:pPr>
            <a:r>
              <a:rPr lang="it-IT" dirty="0" smtClean="0"/>
              <a:t>Le tabelle esposte sono normalizzate (tipi dati e relazioni)</a:t>
            </a:r>
          </a:p>
          <a:p>
            <a:pPr marL="342900" indent="-342900" algn="just">
              <a:spcAft>
                <a:spcPts val="1200"/>
              </a:spcAft>
              <a:buSzPct val="91000"/>
              <a:buFont typeface="Arial" charset="0"/>
              <a:buChar char="•"/>
            </a:pPr>
            <a:r>
              <a:rPr lang="it-IT" dirty="0" smtClean="0"/>
              <a:t>Sul db web sono presenti informazioni su tipo di dato, stile visuale, ecc</a:t>
            </a:r>
          </a:p>
          <a:p>
            <a:pPr marL="342900" indent="-342900" algn="just">
              <a:spcAft>
                <a:spcPts val="1200"/>
              </a:spcAft>
              <a:buSzPct val="91000"/>
              <a:buFont typeface="Arial" charset="0"/>
              <a:buChar char="•"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6956" y="1268760"/>
            <a:ext cx="46974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10" descr="disegn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magine 8" descr="logo tek_piccolo_pulit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6361113"/>
            <a:ext cx="10731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Librerie </a:t>
            </a: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Multi-livello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611560" y="3140968"/>
            <a:ext cx="597666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150000"/>
              </a:lnSpc>
            </a:pPr>
            <a:r>
              <a:rPr lang="it-IT" dirty="0"/>
              <a:t>I</a:t>
            </a:r>
            <a:r>
              <a:rPr lang="it-IT" dirty="0" smtClean="0"/>
              <a:t> </a:t>
            </a:r>
            <a:r>
              <a:rPr lang="it-IT" dirty="0" err="1" smtClean="0"/>
              <a:t>w.s.</a:t>
            </a:r>
            <a:r>
              <a:rPr lang="it-IT" dirty="0" smtClean="0"/>
              <a:t> cercano nelle </a:t>
            </a:r>
            <a:r>
              <a:rPr lang="it-IT" dirty="0"/>
              <a:t>librerie </a:t>
            </a:r>
            <a:endParaRPr lang="it-IT" dirty="0" smtClean="0"/>
          </a:p>
          <a:p>
            <a:pPr marL="0" lvl="1">
              <a:lnSpc>
                <a:spcPct val="150000"/>
              </a:lnSpc>
            </a:pPr>
            <a:r>
              <a:rPr lang="it-IT" dirty="0" smtClean="0"/>
              <a:t>l’occorrenza </a:t>
            </a:r>
            <a:r>
              <a:rPr lang="it-IT" dirty="0"/>
              <a:t>di queste </a:t>
            </a:r>
            <a:endParaRPr lang="it-IT" dirty="0" smtClean="0"/>
          </a:p>
          <a:p>
            <a:pPr marL="0" lvl="1">
              <a:lnSpc>
                <a:spcPct val="150000"/>
              </a:lnSpc>
            </a:pPr>
            <a:r>
              <a:rPr lang="it-IT" dirty="0" smtClean="0"/>
              <a:t>tabelle e gestiscono la loro </a:t>
            </a:r>
            <a:r>
              <a:rPr lang="it-IT" dirty="0"/>
              <a:t>precedenza.</a:t>
            </a:r>
          </a:p>
          <a:p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0" descr="diseg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La paginazione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611188" y="1570727"/>
            <a:ext cx="8208962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dirty="0" smtClean="0"/>
              <a:t>Tutte </a:t>
            </a:r>
            <a:r>
              <a:rPr lang="it-IT" dirty="0"/>
              <a:t>le letture </a:t>
            </a:r>
            <a:r>
              <a:rPr lang="it-IT" dirty="0" smtClean="0"/>
              <a:t>sono </a:t>
            </a:r>
            <a:r>
              <a:rPr lang="it-IT" dirty="0"/>
              <a:t>gestite </a:t>
            </a:r>
            <a:r>
              <a:rPr lang="it-IT" dirty="0">
                <a:solidFill>
                  <a:srgbClr val="FF0000"/>
                </a:solidFill>
              </a:rPr>
              <a:t>a pagine </a:t>
            </a:r>
            <a:r>
              <a:rPr lang="it-IT" dirty="0"/>
              <a:t>lato </a:t>
            </a:r>
            <a:r>
              <a:rPr lang="it-IT" dirty="0" smtClean="0"/>
              <a:t>server</a:t>
            </a:r>
          </a:p>
          <a:p>
            <a:pPr marL="342900" indent="-342900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dirty="0" smtClean="0"/>
              <a:t>Il numero di record da leggere è definito per ogni classe Target Cross e su ogni elaborazione (es. i </a:t>
            </a:r>
            <a:r>
              <a:rPr lang="it-IT" dirty="0" err="1" smtClean="0"/>
              <a:t>data-minings</a:t>
            </a:r>
            <a:r>
              <a:rPr lang="it-IT" dirty="0" smtClean="0"/>
              <a:t>)</a:t>
            </a:r>
          </a:p>
        </p:txBody>
      </p:sp>
      <p:sp>
        <p:nvSpPr>
          <p:cNvPr id="11" name="Freccia in giù 10"/>
          <p:cNvSpPr/>
          <p:nvPr/>
        </p:nvSpPr>
        <p:spPr bwMode="auto">
          <a:xfrm>
            <a:off x="4139952" y="3212976"/>
            <a:ext cx="1224136" cy="1008112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sp>
        <p:nvSpPr>
          <p:cNvPr id="13" name="WordArt 7" descr="Linee verticali ravvicinate"/>
          <p:cNvSpPr>
            <a:spLocks noChangeArrowheads="1" noChangeShapeType="1" noTextEdit="1"/>
          </p:cNvSpPr>
          <p:nvPr/>
        </p:nvSpPr>
        <p:spPr bwMode="auto">
          <a:xfrm>
            <a:off x="1475656" y="4293096"/>
            <a:ext cx="6552728" cy="10080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it-IT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Massima velocità</a:t>
            </a:r>
            <a:endParaRPr lang="it-IT" sz="3600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0" descr="diseg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Le personalizzazioni lato web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5606" name="Rettangolo 9"/>
          <p:cNvSpPr>
            <a:spLocks noChangeArrowheads="1"/>
          </p:cNvSpPr>
          <p:nvPr/>
        </p:nvSpPr>
        <p:spPr bwMode="auto">
          <a:xfrm>
            <a:off x="611188" y="1556866"/>
            <a:ext cx="80645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Aft>
                <a:spcPts val="1200"/>
              </a:spcAft>
              <a:buSzPct val="91000"/>
            </a:pPr>
            <a:r>
              <a:rPr lang="it-IT" dirty="0"/>
              <a:t>Le personalizzazioni lato web sono gestite da un componente del sistema di sviluppo “RTC Designer”</a:t>
            </a:r>
          </a:p>
          <a:p>
            <a:pPr marL="800100" lvl="1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sz="2000" dirty="0"/>
              <a:t>Grazie a RTC Designer è possibile cambiare le videate, i messaggi e in generale tutto ciò che è visto dall'utente tramite un designer web, simile all'</a:t>
            </a:r>
            <a:r>
              <a:rPr lang="it-IT" sz="2000" dirty="0" err="1"/>
              <a:t>editor</a:t>
            </a:r>
            <a:r>
              <a:rPr lang="it-IT" sz="2000" dirty="0"/>
              <a:t> di videate dell'ambiente di sviluppo. </a:t>
            </a:r>
          </a:p>
          <a:p>
            <a:pPr marL="800100" lvl="1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sz="2000" dirty="0"/>
              <a:t>Inoltre è possibile gestire la traduzione dell'intera applicazione, tramite una schermata unica che agevola il lavoro o anche tramite strumenti automatici (Google o Microsoft </a:t>
            </a:r>
            <a:r>
              <a:rPr lang="it-IT" sz="2000" dirty="0" err="1"/>
              <a:t>Translate</a:t>
            </a:r>
            <a:r>
              <a:rPr lang="it-IT" sz="2000" dirty="0"/>
              <a:t>). </a:t>
            </a:r>
          </a:p>
          <a:p>
            <a:pPr marL="342900" indent="-342900" algn="just">
              <a:spcAft>
                <a:spcPts val="1200"/>
              </a:spcAft>
              <a:buSzPct val="91000"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0" descr="disegn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magine 8" descr="logo tek_piccolo_pulito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6361113"/>
            <a:ext cx="107315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Le personalizzazioni lato web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9" name="Video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799548" y="1052736"/>
            <a:ext cx="7372852" cy="51116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0" descr="disegn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10588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2013" y="115888"/>
            <a:ext cx="16811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olo 1"/>
          <p:cNvSpPr txBox="1">
            <a:spLocks/>
          </p:cNvSpPr>
          <p:nvPr/>
        </p:nvSpPr>
        <p:spPr bwMode="auto">
          <a:xfrm>
            <a:off x="457200" y="188913"/>
            <a:ext cx="8229600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/>
          </a:bodyPr>
          <a:lstStyle/>
          <a:p>
            <a:pPr>
              <a:defRPr/>
            </a:pPr>
            <a:r>
              <a:rPr lang="it-IT" sz="2800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Il mobile – stato dell’arte</a:t>
            </a:r>
            <a:endParaRPr lang="it-IT" sz="4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765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21200" y="3716338"/>
            <a:ext cx="42989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Rettangolo 9"/>
          <p:cNvSpPr>
            <a:spLocks noChangeArrowheads="1"/>
          </p:cNvSpPr>
          <p:nvPr/>
        </p:nvSpPr>
        <p:spPr bwMode="auto">
          <a:xfrm>
            <a:off x="323850" y="1157288"/>
            <a:ext cx="8569325" cy="298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dirty="0"/>
              <a:t>Massima attenzione all’evolversi di questo mercato</a:t>
            </a:r>
          </a:p>
          <a:p>
            <a:pPr marL="342900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r>
              <a:rPr lang="it-IT" dirty="0"/>
              <a:t>Il </a:t>
            </a:r>
            <a:r>
              <a:rPr lang="it-IT" dirty="0" err="1"/>
              <a:t>framework</a:t>
            </a:r>
            <a:r>
              <a:rPr lang="it-IT" dirty="0"/>
              <a:t> permette di sviluppare </a:t>
            </a:r>
            <a:r>
              <a:rPr lang="it-IT" dirty="0" err="1"/>
              <a:t>app</a:t>
            </a:r>
            <a:r>
              <a:rPr lang="it-IT" dirty="0"/>
              <a:t>  con un’interfaccia HTML5 con la stessa usabilità di quelle native, funzionano naturalmente sia su </a:t>
            </a:r>
            <a:r>
              <a:rPr lang="it-IT" dirty="0" err="1"/>
              <a:t>iPad</a:t>
            </a:r>
            <a:r>
              <a:rPr lang="it-IT" dirty="0"/>
              <a:t> che su </a:t>
            </a:r>
            <a:r>
              <a:rPr lang="it-IT" dirty="0" err="1"/>
              <a:t>iPhone</a:t>
            </a:r>
            <a:r>
              <a:rPr lang="it-IT" dirty="0"/>
              <a:t>, anche senza collegamento internet (funzione non prevista per la versione attuale di </a:t>
            </a:r>
            <a:r>
              <a:rPr lang="it-IT" dirty="0" smtClean="0"/>
              <a:t>Connet)</a:t>
            </a:r>
            <a:endParaRPr lang="it-IT" dirty="0"/>
          </a:p>
          <a:p>
            <a:pPr marL="342900" indent="-342900" algn="just">
              <a:spcAft>
                <a:spcPts val="1200"/>
              </a:spcAft>
              <a:buSzPct val="91000"/>
              <a:buFont typeface="Wingdings" pitchFamily="2" charset="2"/>
              <a:buChar char="ü"/>
            </a:pPr>
            <a:endParaRPr lang="it-IT" dirty="0"/>
          </a:p>
        </p:txBody>
      </p:sp>
      <p:pic>
        <p:nvPicPr>
          <p:cNvPr id="2765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11325" y="3716338"/>
            <a:ext cx="1420813" cy="267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ma di Offic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6" charset="-128"/>
          </a:defRPr>
        </a:defPPr>
      </a:lstStyle>
    </a:lnDef>
  </a:objectDefaults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1951</TotalTime>
  <Words>440</Words>
  <Application>Microsoft Office PowerPoint</Application>
  <PresentationFormat>Presentazione su schermo (4:3)</PresentationFormat>
  <Paragraphs>61</Paragraphs>
  <Slides>12</Slides>
  <Notes>12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3" baseType="lpstr"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. 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. .</dc:creator>
  <cp:lastModifiedBy>Mirko Seghetti</cp:lastModifiedBy>
  <cp:revision>246</cp:revision>
  <cp:lastPrinted>2012-03-28T13:32:26Z</cp:lastPrinted>
  <dcterms:created xsi:type="dcterms:W3CDTF">2011-03-10T08:58:56Z</dcterms:created>
  <dcterms:modified xsi:type="dcterms:W3CDTF">2013-04-22T13:19:34Z</dcterms:modified>
</cp:coreProperties>
</file>